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81" r:id="rId3"/>
    <p:sldId id="287" r:id="rId4"/>
    <p:sldId id="294" r:id="rId5"/>
    <p:sldId id="288" r:id="rId6"/>
    <p:sldId id="289" r:id="rId7"/>
    <p:sldId id="290" r:id="rId8"/>
    <p:sldId id="291" r:id="rId9"/>
    <p:sldId id="293" r:id="rId10"/>
    <p:sldId id="265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59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125" y="9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57E5EE-3E8B-4174-94DC-6882A1B35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174859-6A0C-4491-B836-2D2077A0C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E675F1-24B5-4413-ADE7-E6B6B70CD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123D-725A-4647-A56E-5C88A9CA5BC3}" type="datetimeFigureOut">
              <a:rPr lang="pt-BR" smtClean="0"/>
              <a:t>31/08/2026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32061C0-3343-4805-A7E7-4BD808191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CA5261-F979-45D2-801B-349331017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A024-B069-4D69-A342-BC9AF5540A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4170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capa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093725" y="1566700"/>
            <a:ext cx="6872700" cy="116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14300" indent="0">
              <a:buNone/>
            </a:pPr>
            <a:r>
              <a:rPr lang="pt-BR" sz="3200" dirty="0">
                <a:solidFill>
                  <a:srgbClr val="FF0000"/>
                </a:solidFill>
              </a:rPr>
              <a:t>Redação Jornalística e Marketing Institucional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57F15B-5AE5-5A90-484E-6D925CAA8DF6}"/>
              </a:ext>
            </a:extLst>
          </p:cNvPr>
          <p:cNvSpPr txBox="1"/>
          <p:nvPr/>
        </p:nvSpPr>
        <p:spPr>
          <a:xfrm>
            <a:off x="4384110" y="3632549"/>
            <a:ext cx="2793304" cy="319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Profª</a:t>
            </a:r>
            <a:r>
              <a:rPr lang="pt-BR" sz="14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Adriane Werner, MSC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DCF4674-489C-1789-2783-39E5339F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00" y="1590385"/>
            <a:ext cx="1806228" cy="1802028"/>
          </a:xfrm>
          <a:prstGeom prst="rect">
            <a:avLst/>
          </a:prstGeom>
        </p:spPr>
      </p:pic>
      <p:sp>
        <p:nvSpPr>
          <p:cNvPr id="13" name="Título 12">
            <a:extLst>
              <a:ext uri="{FF2B5EF4-FFF2-40B4-BE49-F238E27FC236}">
                <a16:creationId xmlns:a16="http://schemas.microsoft.com/office/drawing/2014/main" id="{1C81EE2D-5CB7-5991-080E-F03AAA347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Entre em contato comigo!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52DC562B-0A72-06BC-CFE3-784EC6949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432" y="1017685"/>
            <a:ext cx="445065" cy="445065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6F4129BF-8CA7-4184-BCCB-A6AE9047032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64" t="14368" r="3242" b="30473"/>
          <a:stretch>
            <a:fillRect/>
          </a:stretch>
        </p:blipFill>
        <p:spPr>
          <a:xfrm>
            <a:off x="2578037" y="1526588"/>
            <a:ext cx="2300324" cy="2417873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E142B43B-70FE-77E7-3C70-D6AA680C86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5966" y="953888"/>
            <a:ext cx="572700" cy="5727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429C90B9-7C7B-0B90-B7F7-4D5413F3F9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335" y="0"/>
            <a:ext cx="3428665" cy="5143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95D671D7-F257-21B5-4653-B2346250FE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0026" y="4189612"/>
            <a:ext cx="791880" cy="790209"/>
          </a:xfrm>
          <a:prstGeom prst="rect">
            <a:avLst/>
          </a:prstGeom>
        </p:spPr>
      </p:pic>
      <p:sp>
        <p:nvSpPr>
          <p:cNvPr id="4" name="Título 12">
            <a:extLst>
              <a:ext uri="{FF2B5EF4-FFF2-40B4-BE49-F238E27FC236}">
                <a16:creationId xmlns:a16="http://schemas.microsoft.com/office/drawing/2014/main" id="{F20BDB21-2311-D9E8-74C0-30FD05CE7ACC}"/>
              </a:ext>
            </a:extLst>
          </p:cNvPr>
          <p:cNvSpPr txBox="1">
            <a:spLocks/>
          </p:cNvSpPr>
          <p:nvPr/>
        </p:nvSpPr>
        <p:spPr>
          <a:xfrm>
            <a:off x="3370138" y="4298366"/>
            <a:ext cx="276135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7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dirty="0"/>
              <a:t>@adrianewerner</a:t>
            </a:r>
          </a:p>
        </p:txBody>
      </p:sp>
    </p:spTree>
    <p:extLst>
      <p:ext uri="{BB962C8B-B14F-4D97-AF65-F5344CB8AC3E}">
        <p14:creationId xmlns:p14="http://schemas.microsoft.com/office/powerpoint/2010/main" val="3786762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0;p14" title="FUNDO-APRESENTAÇÃO.png">
            <a:extLst>
              <a:ext uri="{FF2B5EF4-FFF2-40B4-BE49-F238E27FC236}">
                <a16:creationId xmlns:a16="http://schemas.microsoft.com/office/drawing/2014/main" id="{840DB320-2819-36C0-4AD3-61F384B6FC8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48C21F0-DB1D-4990-A3B7-0DEDAA5DAC4B}"/>
              </a:ext>
            </a:extLst>
          </p:cNvPr>
          <p:cNvSpPr txBox="1"/>
          <p:nvPr/>
        </p:nvSpPr>
        <p:spPr>
          <a:xfrm>
            <a:off x="6465163" y="4678206"/>
            <a:ext cx="23903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https://www.zendesk.com.br/</a:t>
            </a: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8687D862-7BEF-1D7B-1D76-598431618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00944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pt-BR" dirty="0"/>
              <a:t>Conteúdo programático</a:t>
            </a:r>
          </a:p>
        </p:txBody>
      </p:sp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id="{95421D37-7A93-ADDD-386D-D83A25E01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6939" y="717371"/>
            <a:ext cx="4341724" cy="3708758"/>
          </a:xfrm>
        </p:spPr>
        <p:txBody>
          <a:bodyPr numCol="2">
            <a:normAutofit fontScale="92500" lnSpcReduction="20000"/>
          </a:bodyPr>
          <a:lstStyle/>
          <a:p>
            <a:pPr marL="114300" indent="0">
              <a:buNone/>
            </a:pPr>
            <a:r>
              <a:rPr lang="pt-BR" sz="1200" b="1" dirty="0"/>
              <a:t>Objetivo: Transformar atos administrativos complexos em narrativas atraentes e humanizadas, respeitando o princípio da impessoalidade e destacando o valor público gerado para a sociedade.</a:t>
            </a:r>
          </a:p>
          <a:p>
            <a:pPr marL="114300" indent="0">
              <a:buNone/>
            </a:pPr>
            <a:endParaRPr lang="pt-BR" sz="1200" b="1" dirty="0"/>
          </a:p>
          <a:p>
            <a:pPr marL="342900" indent="-228600">
              <a:buAutoNum type="alphaLcParenR"/>
            </a:pPr>
            <a:r>
              <a:rPr lang="pt-BR" sz="1200" dirty="0"/>
              <a:t>O "Lead" na Gestão Pública: Técnicas para traduzir e transformar atos administrativos complexos em notícias de real interesse público.</a:t>
            </a:r>
          </a:p>
          <a:p>
            <a:pPr marL="342900" indent="-228600">
              <a:buAutoNum type="alphaLcParenR"/>
            </a:pPr>
            <a:r>
              <a:rPr lang="pt-BR" sz="1200" dirty="0"/>
              <a:t>Princípio da Impessoalidade (Art. 37 da CF): Diferença entre Promoção Pessoal e Caráter Informativo para evitar a improbidade administrativa.</a:t>
            </a:r>
          </a:p>
          <a:p>
            <a:pPr marL="342900" indent="-228600">
              <a:buAutoNum type="alphaLcParenR"/>
            </a:pPr>
            <a:r>
              <a:rPr lang="pt-BR" sz="1200" dirty="0"/>
              <a:t>Narrativa Institucional e Branding Governamental: Construção da marca da cidade, da prefeitura ou da câmara legislativa.</a:t>
            </a:r>
          </a:p>
          <a:p>
            <a:pPr marL="342900" indent="-228600">
              <a:buAutoNum type="alphaLcParenR"/>
            </a:pPr>
            <a:r>
              <a:rPr lang="pt-BR" sz="1200" dirty="0"/>
              <a:t>Estratégias de Pautas Positivas</a:t>
            </a:r>
          </a:p>
          <a:p>
            <a:pPr marL="342900" indent="-228600">
              <a:buAutoNum type="alphaLcParenR"/>
            </a:pPr>
            <a:r>
              <a:rPr lang="pt-BR" sz="1200" dirty="0"/>
              <a:t>Humanização: Foco no beneficiário da obra ou serviço público (o impacto no cidadão em vez do concreto).</a:t>
            </a:r>
          </a:p>
          <a:p>
            <a:pPr marL="342900" indent="-228600">
              <a:buAutoNum type="alphaLcParenR"/>
            </a:pPr>
            <a:r>
              <a:rPr lang="pt-BR" sz="1200" dirty="0"/>
              <a:t>Transparência Ativa: Cobertura de "bastidores" de grandes eventos ou operações rotineiras de zeladoria.</a:t>
            </a:r>
          </a:p>
          <a:p>
            <a:pPr marL="342900" indent="-228600">
              <a:buAutoNum type="alphaLcParenR"/>
            </a:pPr>
            <a:r>
              <a:rPr lang="pt-BR" sz="1200" dirty="0"/>
              <a:t>Utilidade Pública: Campanhas preventivas em educação e saúde com linguagem simples e acessível.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553DCC8-8C8A-DD2C-E940-24AB8E3B5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089" y="1084363"/>
            <a:ext cx="3242850" cy="18241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04402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04142400-7B74-AE7A-0A30-D79A506D386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D313FBA-B905-DD41-6711-080F05B44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804" y="280350"/>
            <a:ext cx="8520600" cy="572700"/>
          </a:xfrm>
        </p:spPr>
        <p:txBody>
          <a:bodyPr>
            <a:normAutofit/>
          </a:bodyPr>
          <a:lstStyle/>
          <a:p>
            <a:pPr marL="114300"/>
            <a:r>
              <a:rPr lang="pt-BR" sz="2400" dirty="0"/>
              <a:t>O "Lead" na Gestão Pública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BFD7629-4F61-9940-2F97-5C12BA629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5437" y="927006"/>
            <a:ext cx="3659051" cy="3118900"/>
          </a:xfrm>
        </p:spPr>
        <p:txBody>
          <a:bodyPr>
            <a:normAutofit fontScale="77500" lnSpcReduction="20000"/>
          </a:bodyPr>
          <a:lstStyle/>
          <a:p>
            <a:r>
              <a:rPr lang="pt-BR" sz="2000" dirty="0"/>
              <a:t>Técnicas para traduzir e transformar atos administrativos complexos em notícias de real interesse público.</a:t>
            </a:r>
          </a:p>
          <a:p>
            <a:r>
              <a:rPr lang="pt-BR" sz="2000" dirty="0"/>
              <a:t>Lembrando o que é LEAD</a:t>
            </a:r>
          </a:p>
          <a:p>
            <a:r>
              <a:rPr lang="pt-BR" sz="2000" dirty="0"/>
              <a:t>A importância do 1º parágrafo</a:t>
            </a:r>
          </a:p>
          <a:p>
            <a:r>
              <a:rPr lang="pt-BR" sz="2000" dirty="0"/>
              <a:t>Linguagem simples</a:t>
            </a:r>
          </a:p>
          <a:p>
            <a:r>
              <a:rPr lang="pt-BR" sz="2000" dirty="0"/>
              <a:t>Clareza</a:t>
            </a:r>
          </a:p>
          <a:p>
            <a:r>
              <a:rPr lang="pt-BR" sz="2000" dirty="0"/>
              <a:t>Objetividade</a:t>
            </a:r>
          </a:p>
          <a:p>
            <a:r>
              <a:rPr lang="pt-BR" sz="2000" dirty="0"/>
              <a:t>Coesão</a:t>
            </a:r>
          </a:p>
          <a:p>
            <a:r>
              <a:rPr lang="pt-BR" sz="2000" dirty="0"/>
              <a:t>Coerência</a:t>
            </a:r>
          </a:p>
          <a:p>
            <a:r>
              <a:rPr lang="pt-BR" sz="2000" dirty="0"/>
              <a:t>GANCHO: Interesse público!</a:t>
            </a:r>
          </a:p>
          <a:p>
            <a:endParaRPr lang="pt-BR" sz="20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C83B572-2C11-B16C-C6BE-B6B0187158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9110" y="989556"/>
            <a:ext cx="4370258" cy="240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07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731CC-6D0E-6AE3-6BD1-F5BB7CC8E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6074D38D-9DF1-E66C-132C-B419597E3AC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B5948A7-3822-474B-568D-A6CD7CAA2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804" y="280350"/>
            <a:ext cx="8520600" cy="572700"/>
          </a:xfrm>
        </p:spPr>
        <p:txBody>
          <a:bodyPr>
            <a:normAutofit/>
          </a:bodyPr>
          <a:lstStyle/>
          <a:p>
            <a:pPr marL="114300"/>
            <a:r>
              <a:rPr lang="pt-BR" sz="2400" dirty="0"/>
              <a:t>Princípio da Impessoalidade (Art. 37 da CF)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2DAD400-B959-E1A1-F259-138A0A1385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5437" y="927006"/>
            <a:ext cx="3659051" cy="3375684"/>
          </a:xfrm>
        </p:spPr>
        <p:txBody>
          <a:bodyPr>
            <a:normAutofit fontScale="70000" lnSpcReduction="20000"/>
          </a:bodyPr>
          <a:lstStyle/>
          <a:p>
            <a:r>
              <a:rPr lang="pt-BR" sz="2000" dirty="0"/>
              <a:t>Diferença entre Promoção Pessoal e Caráter Informativo para evitar a improbidade administrativa.</a:t>
            </a:r>
          </a:p>
          <a:p>
            <a:r>
              <a:rPr lang="pt-BR" sz="2000" dirty="0"/>
              <a:t>Notícia NÃO É propaganda</a:t>
            </a:r>
          </a:p>
          <a:p>
            <a:r>
              <a:rPr lang="pt-BR" sz="2000" dirty="0"/>
              <a:t>Cuidado para não aparecer mais que a notícia!</a:t>
            </a:r>
          </a:p>
          <a:p>
            <a:r>
              <a:rPr lang="pt-BR" sz="2000" dirty="0"/>
              <a:t>O que é impessoalidade?</a:t>
            </a:r>
          </a:p>
          <a:p>
            <a:r>
              <a:rPr lang="pt-BR" b="1" dirty="0"/>
              <a:t>O princípio da impessoalidade determina que a Administração Pública deve agir sempre em nome do interesse público, sem favorecer ou prejudicar pessoas específicas.</a:t>
            </a:r>
          </a:p>
          <a:p>
            <a:r>
              <a:rPr lang="pt-BR" dirty="0"/>
              <a:t>O </a:t>
            </a:r>
            <a:r>
              <a:rPr lang="pt-BR" b="1" dirty="0"/>
              <a:t>princípio da impessoalidade</a:t>
            </a:r>
            <a:r>
              <a:rPr lang="pt-BR" dirty="0"/>
              <a:t> é um dos pilares do Direito Administrativo brasileiro, previsto no </a:t>
            </a:r>
            <a:r>
              <a:rPr lang="pt-BR" b="1" dirty="0"/>
              <a:t>artigo 37, caput, da Constituição Federal de 1988</a:t>
            </a:r>
            <a:r>
              <a:rPr lang="pt-BR" dirty="0"/>
              <a:t>, junto com os princípios da legalidade, moralidade, publicidade e eficiência</a:t>
            </a:r>
            <a:endParaRPr lang="pt-BR" sz="2000" dirty="0"/>
          </a:p>
          <a:p>
            <a:endParaRPr lang="pt-BR" sz="20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629250D-AA47-72C8-4CD4-121554331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5" y="1183709"/>
            <a:ext cx="4178126" cy="235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357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F2CE7-788E-BB15-5280-17E41D1CB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E57A3B1E-1BA1-F260-0557-7FEBE1C30C8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1495B6B-6F8E-4C18-8F36-5A957B04E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804" y="280350"/>
            <a:ext cx="8520600" cy="572700"/>
          </a:xfrm>
        </p:spPr>
        <p:txBody>
          <a:bodyPr>
            <a:normAutofit/>
          </a:bodyPr>
          <a:lstStyle/>
          <a:p>
            <a:pPr marL="114300"/>
            <a:r>
              <a:rPr lang="pt-BR" sz="2400" dirty="0"/>
              <a:t>Narrativa Institucional e Branding Governamental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7AED759-5F05-68FB-0B45-B8008DDAEA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5437" y="927006"/>
            <a:ext cx="3659051" cy="3118900"/>
          </a:xfrm>
        </p:spPr>
        <p:txBody>
          <a:bodyPr>
            <a:normAutofit fontScale="62500" lnSpcReduction="20000"/>
          </a:bodyPr>
          <a:lstStyle/>
          <a:p>
            <a:r>
              <a:rPr lang="pt-BR" sz="2000" dirty="0"/>
              <a:t>Construção da marca da cidade, da prefeitura ou da câmara legislativa.</a:t>
            </a:r>
          </a:p>
          <a:p>
            <a:pPr marL="139700" indent="0">
              <a:buNone/>
            </a:pPr>
            <a:endParaRPr lang="pt-BR" sz="2000" dirty="0"/>
          </a:p>
          <a:p>
            <a:r>
              <a:rPr lang="pt-BR" sz="2600" b="1" dirty="0"/>
              <a:t>Narrativa Institucional</a:t>
            </a:r>
            <a:r>
              <a:rPr lang="pt-BR" sz="2000" dirty="0"/>
              <a:t>:</a:t>
            </a:r>
          </a:p>
          <a:p>
            <a:pPr marL="139700" indent="0">
              <a:buNone/>
            </a:pPr>
            <a:endParaRPr lang="pt-BR" sz="2000" dirty="0"/>
          </a:p>
          <a:p>
            <a:pPr marL="139700" indent="0">
              <a:buNone/>
            </a:pPr>
            <a:r>
              <a:rPr lang="pt-BR" sz="2000" dirty="0"/>
              <a:t>- Definição do eixo central da comunicação</a:t>
            </a:r>
          </a:p>
          <a:p>
            <a:pPr marL="139700" indent="0">
              <a:buNone/>
            </a:pPr>
            <a:r>
              <a:rPr lang="pt-BR" sz="2000" dirty="0"/>
              <a:t>- O que a organização defende?</a:t>
            </a:r>
          </a:p>
          <a:p>
            <a:pPr marL="139700" indent="0">
              <a:buNone/>
            </a:pPr>
            <a:r>
              <a:rPr lang="pt-BR" sz="2000" dirty="0"/>
              <a:t>- Para quem fala?</a:t>
            </a:r>
          </a:p>
          <a:p>
            <a:pPr>
              <a:buFontTx/>
              <a:buChar char="-"/>
            </a:pPr>
            <a:r>
              <a:rPr lang="pt-BR" sz="2000" dirty="0"/>
              <a:t>Como quer ser lembrada?</a:t>
            </a:r>
          </a:p>
          <a:p>
            <a:r>
              <a:rPr lang="pt-BR" sz="2000" dirty="0"/>
              <a:t>Documento que orienta toda a comunicação – desde a apresentação institucional até o </a:t>
            </a:r>
            <a:r>
              <a:rPr lang="pt-BR" sz="2000" dirty="0" err="1"/>
              <a:t>storytelling</a:t>
            </a:r>
            <a:r>
              <a:rPr lang="pt-BR" sz="2000" dirty="0"/>
              <a:t> da marca</a:t>
            </a:r>
          </a:p>
          <a:p>
            <a:r>
              <a:rPr lang="pt-BR" sz="2000" dirty="0"/>
              <a:t>Consolidação do posicionamento</a:t>
            </a:r>
          </a:p>
          <a:p>
            <a:r>
              <a:rPr lang="pt-BR" sz="2000" dirty="0"/>
              <a:t>Gerar valor para a organização e para a sociedade</a:t>
            </a: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E621CF-A83C-AC64-9451-317323284674}"/>
              </a:ext>
            </a:extLst>
          </p:cNvPr>
          <p:cNvSpPr txBox="1">
            <a:spLocks/>
          </p:cNvSpPr>
          <p:nvPr/>
        </p:nvSpPr>
        <p:spPr>
          <a:xfrm>
            <a:off x="3852391" y="853050"/>
            <a:ext cx="3659051" cy="31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600" b="1" dirty="0"/>
              <a:t>Branding Governamental:</a:t>
            </a:r>
            <a:endParaRPr lang="pt-BR" sz="2000" dirty="0"/>
          </a:p>
          <a:p>
            <a:pPr marL="139700" indent="0">
              <a:buFont typeface="Arial"/>
              <a:buNone/>
            </a:pPr>
            <a:endParaRPr lang="pt-BR" sz="2000" dirty="0"/>
          </a:p>
          <a:p>
            <a:pPr>
              <a:buFontTx/>
              <a:buChar char="-"/>
            </a:pPr>
            <a:r>
              <a:rPr lang="pt-BR" sz="2000" dirty="0"/>
              <a:t>É o processo de dotação de produtos </a:t>
            </a:r>
            <a:r>
              <a:rPr lang="pt-BR" sz="2000" dirty="0" err="1"/>
              <a:t>eserviços</a:t>
            </a:r>
            <a:r>
              <a:rPr lang="pt-BR" sz="2000" dirty="0"/>
              <a:t> com força de uma marca, isto é, o processo que cria e molda a marca </a:t>
            </a:r>
            <a:r>
              <a:rPr lang="pt-BR" sz="2000" dirty="0" err="1"/>
              <a:t>namente</a:t>
            </a:r>
            <a:r>
              <a:rPr lang="pt-BR" sz="2000" dirty="0"/>
              <a:t> das pessoas, dando-lhes razões para preferir uma marca em relação a outra. (Kotler e Keller, 2005)</a:t>
            </a:r>
          </a:p>
          <a:p>
            <a:pPr>
              <a:buFontTx/>
              <a:buChar char="-"/>
            </a:pPr>
            <a:r>
              <a:rPr lang="pt-BR" sz="2000" dirty="0"/>
              <a:t>Quem é meu público? Onde ele está?</a:t>
            </a:r>
          </a:p>
          <a:p>
            <a:pPr>
              <a:buFontTx/>
              <a:buChar char="-"/>
            </a:pPr>
            <a:r>
              <a:rPr lang="pt-BR" sz="2000" dirty="0"/>
              <a:t>Missão, visão, valores</a:t>
            </a:r>
          </a:p>
          <a:p>
            <a:pPr>
              <a:buFontTx/>
              <a:buChar char="-"/>
            </a:pPr>
            <a:r>
              <a:rPr lang="pt-BR" sz="2000" dirty="0"/>
              <a:t>Alinhar propósitos e valores</a:t>
            </a:r>
          </a:p>
          <a:p>
            <a:pPr>
              <a:buFontTx/>
              <a:buChar char="-"/>
            </a:pPr>
            <a:r>
              <a:rPr lang="pt-BR" sz="2000" dirty="0"/>
              <a:t>A imagem da instituição e do GESTOR (prefeito, </a:t>
            </a:r>
            <a:r>
              <a:rPr lang="pt-BR" sz="2000" dirty="0" err="1"/>
              <a:t>etc</a:t>
            </a:r>
            <a:r>
              <a:rPr lang="pt-BR" sz="2000" dirty="0"/>
              <a:t>)</a:t>
            </a:r>
          </a:p>
          <a:p>
            <a:pPr>
              <a:buFontTx/>
              <a:buChar char="-"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656490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2A3CA-1819-130A-D716-520BE65EA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374C4704-21FC-840F-244F-047925FD8EA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FB6AD3D-20FF-E97A-15FB-7691FD1E7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804" y="280350"/>
            <a:ext cx="8520600" cy="572700"/>
          </a:xfrm>
        </p:spPr>
        <p:txBody>
          <a:bodyPr>
            <a:normAutofit/>
          </a:bodyPr>
          <a:lstStyle/>
          <a:p>
            <a:pPr marL="114300"/>
            <a:r>
              <a:rPr lang="pt-BR" sz="2400" dirty="0"/>
              <a:t>Estratégias de Pautas Positivas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FECAC3D-21F8-5274-1637-C2B7245774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5437" y="927006"/>
            <a:ext cx="3659051" cy="3118900"/>
          </a:xfrm>
        </p:spPr>
        <p:txBody>
          <a:bodyPr>
            <a:normAutofit/>
          </a:bodyPr>
          <a:lstStyle/>
          <a:p>
            <a:r>
              <a:rPr lang="pt-BR" sz="2000" dirty="0"/>
              <a:t>Promover transparência, responsabilidade e participação social</a:t>
            </a:r>
          </a:p>
          <a:p>
            <a:r>
              <a:rPr lang="pt-BR" sz="2000" dirty="0"/>
              <a:t>RECONHECER o que acontece</a:t>
            </a:r>
          </a:p>
          <a:p>
            <a:r>
              <a:rPr lang="pt-BR" sz="2000" dirty="0"/>
              <a:t>Descobrir ou promover, produzir, divulgar e monitorar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F808052-B2B4-EF0E-EBE2-E3F9ADD525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98543">
            <a:off x="5095482" y="667872"/>
            <a:ext cx="2219717" cy="3329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42226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E524B-826F-59FA-069C-0342A467D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051CF7B3-85FF-C7ED-4505-3BE23A64124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832A8E7-3179-92A2-C7C1-E3D3128FB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804" y="280350"/>
            <a:ext cx="8520600" cy="572700"/>
          </a:xfrm>
        </p:spPr>
        <p:txBody>
          <a:bodyPr>
            <a:normAutofit/>
          </a:bodyPr>
          <a:lstStyle/>
          <a:p>
            <a:pPr marL="114300"/>
            <a:r>
              <a:rPr lang="pt-BR" sz="2400" dirty="0"/>
              <a:t>Humanização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F2B73C7-BE9D-31FE-D831-FB1A9284EC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5437" y="927006"/>
            <a:ext cx="8669462" cy="3118900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chemeClr val="tx1"/>
                </a:solidFill>
              </a:rPr>
              <a:t>Processo contínuo que visa tornar os serviços públicos mais humanizados, respeitosos e eficientes </a:t>
            </a:r>
          </a:p>
          <a:p>
            <a:r>
              <a:rPr lang="pt-BR" dirty="0">
                <a:solidFill>
                  <a:schemeClr val="tx1"/>
                </a:solidFill>
              </a:rPr>
              <a:t>Valorização do cidadão como centro das políticas e dos serviços públicos</a:t>
            </a:r>
          </a:p>
          <a:p>
            <a:r>
              <a:rPr lang="pt-BR" dirty="0">
                <a:solidFill>
                  <a:schemeClr val="tx1"/>
                </a:solidFill>
              </a:rPr>
              <a:t>Atendimento marcado por empatia, respeito e escuta ativa. </a:t>
            </a:r>
          </a:p>
          <a:p>
            <a:r>
              <a:rPr lang="pt-BR" dirty="0">
                <a:solidFill>
                  <a:schemeClr val="tx1"/>
                </a:solidFill>
              </a:rPr>
              <a:t>Melhora a percepção social sobre o Estado e seus agentes</a:t>
            </a:r>
          </a:p>
          <a:p>
            <a:r>
              <a:rPr lang="pt-BR" dirty="0">
                <a:solidFill>
                  <a:schemeClr val="tx1"/>
                </a:solidFill>
              </a:rPr>
              <a:t>Contribui para relações mais transparentes e confiáveis entre o cidadão e a gestão pública</a:t>
            </a:r>
          </a:p>
          <a:p>
            <a:r>
              <a:rPr lang="pt-BR" dirty="0">
                <a:solidFill>
                  <a:schemeClr val="tx1"/>
                </a:solidFill>
              </a:rPr>
              <a:t>Ciclo de tratamento humanizado, que preza pela igualdade social e pelas diferenças humanas</a:t>
            </a:r>
          </a:p>
          <a:p>
            <a:r>
              <a:rPr lang="pt-BR" dirty="0">
                <a:solidFill>
                  <a:schemeClr val="tx1"/>
                </a:solidFill>
              </a:rPr>
              <a:t>Iguais oportunidades de atendimento</a:t>
            </a:r>
          </a:p>
          <a:p>
            <a:r>
              <a:rPr lang="pt-BR" dirty="0">
                <a:solidFill>
                  <a:schemeClr val="tx1"/>
                </a:solidFill>
              </a:rPr>
              <a:t>Necessidades dos indivíduos consideradas como parte de um todo</a:t>
            </a:r>
            <a:endParaRPr lang="pt-BR" sz="2000" dirty="0">
              <a:solidFill>
                <a:schemeClr val="tx1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A68D239-39F3-B644-4243-0057D62750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9639"/>
          <a:stretch>
            <a:fillRect/>
          </a:stretch>
        </p:blipFill>
        <p:spPr>
          <a:xfrm>
            <a:off x="3093927" y="3106455"/>
            <a:ext cx="2730283" cy="128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66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342C8-06E3-C430-24F6-1B8AB6822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F1AE8BD4-D45E-A70C-F3BE-45A6C8B8ED6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BC62BE1-0C5E-E6D6-5788-1DACB734B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804" y="280350"/>
            <a:ext cx="8520600" cy="572700"/>
          </a:xfrm>
        </p:spPr>
        <p:txBody>
          <a:bodyPr>
            <a:normAutofit/>
          </a:bodyPr>
          <a:lstStyle/>
          <a:p>
            <a:pPr marL="114300"/>
            <a:r>
              <a:rPr lang="pt-BR" sz="2400" dirty="0"/>
              <a:t>Transparência Ativa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C2674CE-FEEA-7B3E-0B21-3A5DE1298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5437" y="927006"/>
            <a:ext cx="3659051" cy="3118900"/>
          </a:xfrm>
        </p:spPr>
        <p:txBody>
          <a:bodyPr>
            <a:normAutofit fontScale="85000" lnSpcReduction="10000"/>
          </a:bodyPr>
          <a:lstStyle/>
          <a:p>
            <a:r>
              <a:rPr lang="pt-BR" b="1" dirty="0"/>
              <a:t>Divulgação espontânea de informações públicas pelo poder público, sem necessidade de solicitação, garantindo acesso proativo à sociedade.</a:t>
            </a:r>
          </a:p>
          <a:p>
            <a:r>
              <a:rPr lang="pt-BR" b="1" dirty="0"/>
              <a:t>Publicação de informações de interesse coletivo ou geral pelos órgãos e entidades públicas de forma proativa</a:t>
            </a:r>
            <a:r>
              <a:rPr lang="pt-BR" dirty="0"/>
              <a:t>, geralmente por meio da internet, sem que haja pedido formal de cidadãos ou instituições</a:t>
            </a:r>
          </a:p>
          <a:p>
            <a:r>
              <a:rPr lang="pt-BR" dirty="0"/>
              <a:t>O objetivo é </a:t>
            </a:r>
            <a:r>
              <a:rPr lang="pt-BR" b="1" dirty="0"/>
              <a:t>facilitar o acesso à informação, promover o controle social e reduzir a demanda por solicitações repetitivas</a:t>
            </a:r>
            <a:r>
              <a:rPr lang="pt-BR" dirty="0"/>
              <a:t>, tornando a gestão pública mais eficiente</a:t>
            </a:r>
          </a:p>
          <a:p>
            <a:endParaRPr lang="pt-BR" sz="2000" dirty="0"/>
          </a:p>
          <a:p>
            <a:endParaRPr lang="pt-BR" sz="2000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59C68D6-DD5C-9D99-50AA-53D548665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657" y="1008345"/>
            <a:ext cx="4161672" cy="23105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12744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1D97D-6FC2-3AC0-8C83-2F70902C2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6EADD7BC-487D-576B-78F6-DC1C651B9C7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DB0FE58-692F-A6B4-6492-D9522759E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804" y="280350"/>
            <a:ext cx="8520600" cy="572700"/>
          </a:xfrm>
        </p:spPr>
        <p:txBody>
          <a:bodyPr>
            <a:normAutofit/>
          </a:bodyPr>
          <a:lstStyle/>
          <a:p>
            <a:pPr marL="114300"/>
            <a:r>
              <a:rPr lang="pt-BR" sz="2400" dirty="0"/>
              <a:t>Utilidade Pública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42AADBD-7CE2-871D-31A7-A4832DD16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5437" y="927006"/>
            <a:ext cx="3659051" cy="3118900"/>
          </a:xfrm>
        </p:spPr>
        <p:txBody>
          <a:bodyPr>
            <a:normAutofit/>
          </a:bodyPr>
          <a:lstStyle/>
          <a:p>
            <a:r>
              <a:rPr lang="pt-BR" b="1" dirty="0"/>
              <a:t>Conceito jurídico que se refere a atividades, bens ou serviços essenciais ao bem-estar coletivo, permitindo ao Estado intervir para garantir interesses sociais.</a:t>
            </a:r>
          </a:p>
          <a:p>
            <a:r>
              <a:rPr lang="pt-BR" dirty="0"/>
              <a:t>Campanhas preventivas em educação e saúde com linguagem simples e acessível.</a:t>
            </a:r>
            <a:endParaRPr lang="pt-BR" b="1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A610380D-2650-1447-E527-330387159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1422" y="853050"/>
            <a:ext cx="3865633" cy="2516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8159705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710</Words>
  <Application>Microsoft Office PowerPoint</Application>
  <PresentationFormat>Apresentação na tela (16:9)</PresentationFormat>
  <Paragraphs>71</Paragraphs>
  <Slides>10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3" baseType="lpstr">
      <vt:lpstr>Arial</vt:lpstr>
      <vt:lpstr>Montserrat</vt:lpstr>
      <vt:lpstr>Simple Light</vt:lpstr>
      <vt:lpstr>Apresentação do PowerPoint</vt:lpstr>
      <vt:lpstr>Conteúdo programático</vt:lpstr>
      <vt:lpstr>O "Lead" na Gestão Pública</vt:lpstr>
      <vt:lpstr>Princípio da Impessoalidade (Art. 37 da CF)</vt:lpstr>
      <vt:lpstr>Narrativa Institucional e Branding Governamental</vt:lpstr>
      <vt:lpstr>Estratégias de Pautas Positivas</vt:lpstr>
      <vt:lpstr>Humanização</vt:lpstr>
      <vt:lpstr>Transparência Ativa</vt:lpstr>
      <vt:lpstr>Utilidade Pública</vt:lpstr>
      <vt:lpstr>Entre em contato comigo!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Adriane Werner</cp:lastModifiedBy>
  <cp:revision>12</cp:revision>
  <dcterms:modified xsi:type="dcterms:W3CDTF">2026-08-31T18:48:19Z</dcterms:modified>
</cp:coreProperties>
</file>